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1pPr>
    <a:lvl2pPr marL="0" marR="0" indent="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2pPr>
    <a:lvl3pPr marL="0" marR="0" indent="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3pPr>
    <a:lvl4pPr marL="0" marR="0" indent="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4pPr>
    <a:lvl5pPr marL="0" marR="0" indent="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5pPr>
    <a:lvl6pPr marL="0" marR="0" indent="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6pPr>
    <a:lvl7pPr marL="0" marR="0" indent="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7pPr>
    <a:lvl8pPr marL="0" marR="0" indent="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8pPr>
    <a:lvl9pPr marL="0" marR="0" indent="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25400" cap="flat">
              <a:solidFill>
                <a:srgbClr val="5B5854"/>
              </a:solidFill>
              <a:custDash>
                <a:ds d="200000" sp="200000"/>
              </a:custDash>
              <a:miter lim="400000"/>
            </a:ln>
          </a:left>
          <a:right>
            <a:ln w="25400" cap="flat">
              <a:solidFill>
                <a:srgbClr val="5B5854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B5854"/>
              </a:solidFill>
              <a:prstDash val="solid"/>
              <a:miter lim="400000"/>
            </a:ln>
          </a:top>
          <a:bottom>
            <a:ln w="12700" cap="flat">
              <a:solidFill>
                <a:srgbClr val="5B5854"/>
              </a:solidFill>
              <a:prstDash val="solid"/>
              <a:miter lim="400000"/>
            </a:ln>
          </a:bottom>
          <a:insideH>
            <a:ln w="12700" cap="flat">
              <a:solidFill>
                <a:srgbClr val="5B5854"/>
              </a:solidFill>
              <a:prstDash val="solid"/>
              <a:miter lim="400000"/>
            </a:ln>
          </a:insideH>
          <a:insideV>
            <a:ln w="25400" cap="flat">
              <a:solidFill>
                <a:srgbClr val="5B5854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chemeClr val="accent2">
              <a:hueOff val="-1122706"/>
              <a:satOff val="6504"/>
              <a:lumOff val="15871"/>
              <a:alpha val="17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38100" cap="flat">
              <a:solidFill>
                <a:srgbClr val="5B5854"/>
              </a:solidFill>
              <a:prstDash val="solid"/>
              <a:miter lim="400000"/>
            </a:ln>
          </a:right>
          <a:top>
            <a:ln w="12700" cap="flat">
              <a:solidFill>
                <a:srgbClr val="5B5854"/>
              </a:solidFill>
              <a:prstDash val="solid"/>
              <a:miter lim="400000"/>
            </a:ln>
          </a:top>
          <a:bottom>
            <a:ln w="12700" cap="flat">
              <a:solidFill>
                <a:srgbClr val="5B5854"/>
              </a:solidFill>
              <a:prstDash val="solid"/>
              <a:miter lim="400000"/>
            </a:ln>
          </a:bottom>
          <a:insideH>
            <a:ln w="12700" cap="flat">
              <a:solidFill>
                <a:srgbClr val="5B5854"/>
              </a:solidFill>
              <a:prstDash val="solid"/>
              <a:miter lim="400000"/>
            </a:ln>
          </a:insideH>
          <a:insideV>
            <a:ln w="12700" cap="flat">
              <a:solidFill>
                <a:srgbClr val="5B5854"/>
              </a:solidFill>
              <a:prstDash val="solid"/>
              <a:miter lim="400000"/>
            </a:ln>
          </a:insideV>
        </a:tcBdr>
        <a:fill>
          <a:solidFill>
            <a:srgbClr val="809E35">
              <a:alpha val="10000"/>
            </a:srgbClr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5B5854"/>
              </a:solidFill>
              <a:prstDash val="solid"/>
              <a:miter lim="400000"/>
            </a:ln>
          </a:left>
          <a:right>
            <a:ln w="12700" cap="flat">
              <a:solidFill>
                <a:srgbClr val="5B5854"/>
              </a:solidFill>
              <a:prstDash val="solid"/>
              <a:miter lim="400000"/>
            </a:ln>
          </a:right>
          <a:top>
            <a:ln w="38100" cap="flat">
              <a:solidFill>
                <a:srgbClr val="5B585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5B5854"/>
              </a:solidFill>
              <a:prstDash val="solid"/>
              <a:miter lim="400000"/>
            </a:ln>
          </a:insideH>
          <a:insideV>
            <a:ln w="12700" cap="flat">
              <a:solidFill>
                <a:srgbClr val="5B5854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5B5854"/>
              </a:solidFill>
              <a:prstDash val="solid"/>
              <a:miter lim="400000"/>
            </a:ln>
          </a:left>
          <a:right>
            <a:ln w="12700" cap="flat">
              <a:solidFill>
                <a:srgbClr val="5B5854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38100" cap="flat">
              <a:solidFill>
                <a:srgbClr val="5B5854"/>
              </a:solidFill>
              <a:prstDash val="solid"/>
              <a:miter lim="400000"/>
            </a:ln>
          </a:bottom>
          <a:insideH>
            <a:ln w="12700" cap="flat">
              <a:solidFill>
                <a:srgbClr val="5B5854"/>
              </a:solidFill>
              <a:prstDash val="solid"/>
              <a:miter lim="400000"/>
            </a:ln>
          </a:insideH>
          <a:insideV>
            <a:ln w="12700" cap="flat">
              <a:solidFill>
                <a:srgbClr val="5B5854"/>
              </a:solidFill>
              <a:prstDash val="solid"/>
              <a:miter lim="400000"/>
            </a:ln>
          </a:insideV>
        </a:tcBdr>
        <a:fill>
          <a:solidFill>
            <a:srgbClr val="619E5C">
              <a:alpha val="15000"/>
            </a:srgb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12700" cap="flat">
              <a:solidFill>
                <a:srgbClr val="BDBBB3"/>
              </a:solidFill>
              <a:prstDash val="solid"/>
              <a:miter lim="400000"/>
            </a:ln>
          </a:left>
          <a:right>
            <a:ln w="12700" cap="flat">
              <a:solidFill>
                <a:srgbClr val="BDBBB3"/>
              </a:solidFill>
              <a:prstDash val="solid"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A5A59F"/>
              </a:solidFill>
              <a:prstDash val="solid"/>
              <a:miter lim="400000"/>
            </a:ln>
          </a:insideH>
          <a:insideV>
            <a:ln w="12700" cap="flat">
              <a:solidFill>
                <a:srgbClr val="BDBBB3"/>
              </a:solidFill>
              <a:prstDash val="solid"/>
              <a:miter lim="400000"/>
            </a:ln>
          </a:insideV>
        </a:tcBdr>
        <a:fill>
          <a:solidFill>
            <a:srgbClr val="E7E3D2"/>
          </a:solidFill>
        </a:fill>
      </a:tcStyle>
    </a:wholeTbl>
    <a:band2H>
      <a:tcTxStyle b="def" i="def"/>
      <a:tcStyle>
        <a:tcBdr/>
        <a:fill>
          <a:solidFill>
            <a:srgbClr val="F6F2E5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A5A59F"/>
              </a:solidFill>
              <a:prstDash val="solid"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A5A59F"/>
              </a:solidFill>
              <a:prstDash val="solid"/>
              <a:miter lim="400000"/>
            </a:ln>
          </a:insideH>
          <a:insideV>
            <a:ln w="12700" cap="flat">
              <a:solidFill>
                <a:srgbClr val="A5A59F"/>
              </a:solidFill>
              <a:prstDash val="solid"/>
              <a:miter lim="400000"/>
            </a:ln>
          </a:insideV>
        </a:tcBdr>
        <a:fill>
          <a:solidFill>
            <a:srgbClr val="D3CDB7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A5A59F"/>
              </a:solidFill>
              <a:prstDash val="solid"/>
              <a:miter lim="400000"/>
            </a:ln>
          </a:left>
          <a:right>
            <a:ln w="12700" cap="flat">
              <a:solidFill>
                <a:srgbClr val="A5A59F"/>
              </a:solidFill>
              <a:prstDash val="solid"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A5A59F"/>
              </a:solidFill>
              <a:prstDash val="solid"/>
              <a:miter lim="400000"/>
            </a:ln>
          </a:insideH>
          <a:insideV>
            <a:ln w="12700" cap="flat">
              <a:solidFill>
                <a:srgbClr val="A5A59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solidFill>
                <a:srgbClr val="8E755A"/>
              </a:solidFill>
              <a:prstDash val="solid"/>
              <a:miter lim="400000"/>
            </a:ln>
          </a:left>
          <a:right>
            <a:ln w="12700" cap="flat">
              <a:solidFill>
                <a:srgbClr val="8E755A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8E755A"/>
              </a:solidFill>
              <a:prstDash val="solid"/>
              <a:miter lim="400000"/>
            </a:ln>
          </a:insideH>
          <a:insideV>
            <a:ln w="12700" cap="flat">
              <a:solidFill>
                <a:srgbClr val="8E755A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EEE7283C-3CF3-47DC-8721-378D4A62B22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DBBB3"/>
              </a:solidFill>
              <a:prstDash val="solid"/>
              <a:miter lim="400000"/>
            </a:ln>
          </a:top>
          <a:bottom>
            <a:ln w="12700" cap="flat">
              <a:solidFill>
                <a:srgbClr val="BDBBB3"/>
              </a:solidFill>
              <a:prstDash val="solid"/>
              <a:miter lim="400000"/>
            </a:ln>
          </a:bottom>
          <a:insideH>
            <a:ln w="12700" cap="flat">
              <a:solidFill>
                <a:srgbClr val="BDBBB3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3DA"/>
          </a:solidFill>
        </a:fill>
      </a:tcStyle>
    </a:wholeTbl>
    <a:band2H>
      <a:tcTxStyle b="def" i="def"/>
      <a:tcStyle>
        <a:tcBdr/>
        <a:fill>
          <a:solidFill>
            <a:srgbClr val="F9F5E8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A5A59F"/>
              </a:solidFill>
              <a:prstDash val="solid"/>
              <a:miter lim="400000"/>
            </a:ln>
          </a:left>
          <a:right>
            <a:ln w="12700" cap="flat">
              <a:solidFill>
                <a:srgbClr val="A5A59F"/>
              </a:solidFill>
              <a:prstDash val="solid"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A5A59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6D5D0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DBBB3"/>
              </a:solidFill>
              <a:prstDash val="solid"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4D616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solidFill>
                <a:srgbClr val="BDBBB3"/>
              </a:solidFill>
              <a:prstDash val="solid"/>
              <a:miter lim="400000"/>
            </a:ln>
          </a:bottom>
          <a:insideH>
            <a:ln w="12700" cap="flat">
              <a:solidFill>
                <a:srgbClr val="657477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F821DB8-F4EB-4A41-A1BA-3FCAFE7338EE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FECE2"/>
          </a:solidFill>
        </a:fill>
      </a:tcStyle>
    </a:wholeTbl>
    <a:band2H>
      <a:tcTxStyle b="def" i="def"/>
      <a:tcStyle>
        <a:tcBdr/>
        <a:fill>
          <a:solidFill>
            <a:srgbClr val="FFFBF1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A29A85"/>
              </a:solidFill>
              <a:prstDash val="solid"/>
              <a:miter lim="400000"/>
            </a:ln>
          </a:right>
          <a:top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8E4D8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A29A85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A29A85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A29A85"/>
              </a:solidFill>
              <a:prstDash val="solid"/>
              <a:miter lim="400000"/>
            </a:ln>
          </a:bottom>
          <a:insideH>
            <a:ln w="12700" cap="flat">
              <a:solidFill>
                <a:srgbClr val="A29A85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33BA23B1-9221-436E-865A-0063620EA4FD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6D2C0">
              <a:alpha val="50000"/>
            </a:srgbClr>
          </a:solidFill>
        </a:fill>
      </a:tcStyle>
    </a:wholeTbl>
    <a:band2H>
      <a:tcTxStyle b="def" i="def"/>
      <a:tcStyle>
        <a:tcBdr/>
        <a:fill>
          <a:solidFill>
            <a:srgbClr val="E9E7DC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5BEAA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6D2C0">
              <a:alpha val="25000"/>
            </a:srgbClr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28C7D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left>
          <a:righ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right>
          <a:top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top>
          <a:bottom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bottom>
          <a:insideH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H>
          <a:insideV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chemeClr val="accent2">
              <a:hueOff val="-1122706"/>
              <a:satOff val="6504"/>
              <a:lumOff val="15871"/>
              <a:alpha val="12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50800" cap="flat">
              <a:solidFill>
                <a:schemeClr val="accent5">
                  <a:alpha val="75000"/>
                </a:schemeClr>
              </a:solidFill>
              <a:prstDash val="solid"/>
              <a:miter lim="400000"/>
            </a:ln>
          </a:right>
          <a:top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top>
          <a:bottom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bottom>
          <a:insideH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H>
          <a:insideV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left>
          <a:righ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right>
          <a:top>
            <a:ln w="50800" cap="flat">
              <a:solidFill>
                <a:schemeClr val="accent5">
                  <a:alpha val="75000"/>
                </a:scheme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H>
          <a:insideV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left>
          <a:righ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50800" cap="flat">
              <a:solidFill>
                <a:schemeClr val="accent5">
                  <a:alpha val="75000"/>
                </a:schemeClr>
              </a:solidFill>
              <a:prstDash val="solid"/>
              <a:miter lim="400000"/>
            </a:ln>
          </a:bottom>
          <a:insideH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H>
          <a:insideV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6" name="Shape 156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</Relationships>
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</Relationships>
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</Relationships>
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</Relationships>
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</Relationships>
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0" name="Shape 18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pPr/>
            <a:r>
              <a:t>Assumptions! Point in Time - ratings are accurate and are all that are relevant when calculating input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15" name="Shape 21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Regularisation (Ridge and Lasso) explanation - hyperparameters</a:t>
            </a:r>
          </a:p>
          <a:p>
            <a:pPr/>
            <a:r>
              <a:t>Optimise Alpha via CV</a:t>
            </a:r>
          </a:p>
          <a:p>
            <a:pPr/>
            <a:r>
              <a:t>Didn’t have much impact, though Lasso did generally reduce number of variables (removed 16 variables for GKs!)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21" name="Shape 22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Bootstrapping - i.e. repeated random sampling with replacement. </a:t>
            </a:r>
          </a:p>
          <a:p>
            <a:pPr/>
          </a:p>
          <a:p>
            <a:pPr/>
            <a:r>
              <a:t>Only certain features are included in each tree, thus removing likelihood that all trees that are all the same.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38" name="Shape 23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Hope that the difference between the groups is as wide and clear as possible (margin).</a:t>
            </a:r>
          </a:p>
          <a:p>
            <a:pPr/>
            <a:r>
              <a:t>Kernel indicates how the model will draw the line (rbf and poly usually in higher dimensions)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44" name="Shape 24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700"/>
            </a:pPr>
            <a:r>
              <a:t>Kernel - (radial based and polynomial functions draw into higher number of dimensions). RBF was generally the best, except for GK, where Linear was preferred. </a:t>
            </a:r>
          </a:p>
          <a:p>
            <a:pPr>
              <a:defRPr sz="1700"/>
            </a:pPr>
          </a:p>
          <a:p>
            <a:pPr>
              <a:defRPr sz="1700"/>
            </a:pPr>
            <a:r>
              <a:t>Low ‘C’ causes misclassification (i.e. higher margin), whilst high C causes smaller margin (potential overfitting). </a:t>
            </a:r>
          </a:p>
          <a:p>
            <a:pPr>
              <a:defRPr sz="1700"/>
            </a:pPr>
          </a:p>
          <a:p>
            <a:pPr>
              <a:defRPr sz="1700"/>
            </a:pPr>
            <a:r>
              <a:t>Gamma -  low values meaning ‘far’ and high values meaning ‘close’ (i.e. how far points have to be before they’re considered for the separation hyperplane. </a:t>
            </a:r>
          </a:p>
          <a:p>
            <a:pPr>
              <a:defRPr sz="1700"/>
            </a:pPr>
          </a:p>
          <a:p>
            <a:pPr>
              <a:defRPr sz="1700"/>
            </a:pPr>
            <a:r>
              <a:t>Epsilon - how lenient the model is in classifying an error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50" name="Shape 25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We also can’t improve stats in isolation in a meaningful way. </a:t>
            </a:r>
          </a:p>
        </p:txBody>
      </p:sp>
    </p:spTree>
  </p:cSld>
  <p:clrMapOvr>
    <a:masterClrMapping/>
  </p:clrMapOvr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Title &amp; Subtitl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673100" y="3835400"/>
            <a:ext cx="11658600" cy="3886200"/>
          </a:xfrm>
          <a:prstGeom prst="rect">
            <a:avLst/>
          </a:prstGeom>
        </p:spPr>
        <p:txBody>
          <a:bodyPr/>
          <a:lstStyle>
            <a:lvl1pPr>
              <a:defRPr spc="208" sz="104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673100" y="2070100"/>
            <a:ext cx="11658600" cy="1778000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0"/>
              </a:spcBef>
              <a:buSzTx/>
              <a:buNone/>
              <a:defRPr cap="all" spc="215" sz="54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1pPr>
            <a:lvl2pPr marL="0" indent="0" algn="ctr">
              <a:spcBef>
                <a:spcPts val="0"/>
              </a:spcBef>
              <a:buSzTx/>
              <a:buNone/>
              <a:defRPr cap="all" spc="215" sz="54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2pPr>
            <a:lvl3pPr marL="0" indent="0" algn="ctr">
              <a:spcBef>
                <a:spcPts val="0"/>
              </a:spcBef>
              <a:buSzTx/>
              <a:buNone/>
              <a:defRPr cap="all" spc="215" sz="54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3pPr>
            <a:lvl4pPr marL="0" indent="0" algn="ctr">
              <a:spcBef>
                <a:spcPts val="0"/>
              </a:spcBef>
              <a:buSzTx/>
              <a:buNone/>
              <a:defRPr cap="all" spc="215" sz="54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4pPr>
            <a:lvl5pPr marL="0" indent="0" algn="ctr">
              <a:spcBef>
                <a:spcPts val="0"/>
              </a:spcBef>
              <a:buSzTx/>
              <a:buNone/>
              <a:defRPr cap="all" spc="215" sz="54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Body Level One…"/>
          <p:cNvSpPr txBox="1"/>
          <p:nvPr>
            <p:ph type="body" idx="1"/>
          </p:nvPr>
        </p:nvSpPr>
        <p:spPr>
          <a:xfrm>
            <a:off x="673100" y="1320800"/>
            <a:ext cx="11658600" cy="7467600"/>
          </a:xfrm>
          <a:prstGeom prst="rect">
            <a:avLst/>
          </a:prstGeom>
        </p:spPr>
        <p:txBody>
          <a:bodyPr anchor="ctr"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7" name="Slide Number"/>
          <p:cNvSpPr txBox="1"/>
          <p:nvPr>
            <p:ph type="sldNum" sz="quarter" idx="2"/>
          </p:nvPr>
        </p:nvSpPr>
        <p:spPr>
          <a:xfrm>
            <a:off x="6338817" y="9235547"/>
            <a:ext cx="327168" cy="33760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3 up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Image"/>
          <p:cNvSpPr/>
          <p:nvPr>
            <p:ph type="pic" sz="quarter" idx="13"/>
          </p:nvPr>
        </p:nvSpPr>
        <p:spPr>
          <a:xfrm>
            <a:off x="6502400" y="4813300"/>
            <a:ext cx="5600700" cy="4051300"/>
          </a:xfrm>
          <a:prstGeom prst="rect">
            <a:avLst/>
          </a:prstGeom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05" name="Image"/>
          <p:cNvSpPr/>
          <p:nvPr>
            <p:ph type="pic" sz="quarter" idx="14"/>
          </p:nvPr>
        </p:nvSpPr>
        <p:spPr>
          <a:xfrm>
            <a:off x="6502400" y="1079500"/>
            <a:ext cx="5600700" cy="3429000"/>
          </a:xfrm>
          <a:prstGeom prst="rect">
            <a:avLst/>
          </a:prstGeom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06" name="Image"/>
          <p:cNvSpPr/>
          <p:nvPr>
            <p:ph type="pic" sz="half" idx="15"/>
          </p:nvPr>
        </p:nvSpPr>
        <p:spPr>
          <a:xfrm>
            <a:off x="897846" y="1079500"/>
            <a:ext cx="4978401" cy="7785100"/>
          </a:xfrm>
          <a:prstGeom prst="rect">
            <a:avLst/>
          </a:prstGeom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07" name="Slide Number"/>
          <p:cNvSpPr txBox="1"/>
          <p:nvPr>
            <p:ph type="sldNum" sz="quarter" idx="2"/>
          </p:nvPr>
        </p:nvSpPr>
        <p:spPr>
          <a:xfrm>
            <a:off x="6338817" y="9235547"/>
            <a:ext cx="327168" cy="33760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2 up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Image"/>
          <p:cNvSpPr/>
          <p:nvPr>
            <p:ph type="pic" sz="half" idx="13"/>
          </p:nvPr>
        </p:nvSpPr>
        <p:spPr>
          <a:xfrm>
            <a:off x="6807200" y="1079500"/>
            <a:ext cx="5295900" cy="7785100"/>
          </a:xfrm>
          <a:prstGeom prst="rect">
            <a:avLst/>
          </a:prstGeom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5" name="Image"/>
          <p:cNvSpPr/>
          <p:nvPr>
            <p:ph type="pic" sz="half" idx="14"/>
          </p:nvPr>
        </p:nvSpPr>
        <p:spPr>
          <a:xfrm>
            <a:off x="889000" y="1079500"/>
            <a:ext cx="5295900" cy="7785100"/>
          </a:xfrm>
          <a:prstGeom prst="rect">
            <a:avLst/>
          </a:prstGeom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6" name="Slide Number"/>
          <p:cNvSpPr txBox="1"/>
          <p:nvPr>
            <p:ph type="sldNum" sz="quarter" idx="2"/>
          </p:nvPr>
        </p:nvSpPr>
        <p:spPr>
          <a:xfrm>
            <a:off x="6335522" y="9235547"/>
            <a:ext cx="327168" cy="33760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— Johnny Appleseed"/>
          <p:cNvSpPr txBox="1"/>
          <p:nvPr>
            <p:ph type="body" sz="quarter" idx="13"/>
          </p:nvPr>
        </p:nvSpPr>
        <p:spPr>
          <a:xfrm>
            <a:off x="673100" y="6483350"/>
            <a:ext cx="11658600" cy="558800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i="1" spc="52" sz="2600">
                <a:solidFill>
                  <a:schemeClr val="accent5">
                    <a:satOff val="-10854"/>
                    <a:lumOff val="-10463"/>
                  </a:schemeClr>
                </a:solidFill>
              </a:defRPr>
            </a:lvl1pPr>
          </a:lstStyle>
          <a:p>
            <a:pPr/>
            <a:r>
              <a:t>— Johnny Appleseed</a:t>
            </a:r>
          </a:p>
        </p:txBody>
      </p:sp>
      <p:sp>
        <p:nvSpPr>
          <p:cNvPr id="124" name="Type a quote here."/>
          <p:cNvSpPr txBox="1"/>
          <p:nvPr>
            <p:ph type="body" sz="quarter" idx="14"/>
          </p:nvPr>
        </p:nvSpPr>
        <p:spPr>
          <a:xfrm>
            <a:off x="673100" y="5317839"/>
            <a:ext cx="11658600" cy="1057561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464" sz="5800"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pPr defTabSz="914400"/>
            <a:r>
              <a:t>Type a quote here.</a:t>
            </a:r>
          </a:p>
        </p:txBody>
      </p:sp>
      <p:sp>
        <p:nvSpPr>
          <p:cNvPr id="125" name="”"/>
          <p:cNvSpPr txBox="1"/>
          <p:nvPr>
            <p:ph type="body" sz="quarter" idx="15"/>
          </p:nvPr>
        </p:nvSpPr>
        <p:spPr>
          <a:xfrm>
            <a:off x="6113659" y="7061200"/>
            <a:ext cx="779541" cy="14097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 defTabSz="647700">
              <a:spcBef>
                <a:spcPts val="0"/>
              </a:spcBef>
              <a:buClrTx/>
              <a:buSzTx/>
              <a:buNone/>
              <a:defRPr spc="180" sz="9000">
                <a:latin typeface="Baskerville SemiBold"/>
                <a:ea typeface="Baskerville SemiBold"/>
                <a:cs typeface="Baskerville SemiBold"/>
                <a:sym typeface="Baskerville SemiBold"/>
              </a:defRPr>
            </a:lvl1pPr>
          </a:lstStyle>
          <a:p>
            <a:pPr/>
            <a:r>
              <a:t>”</a:t>
            </a:r>
          </a:p>
        </p:txBody>
      </p:sp>
      <p:sp>
        <p:nvSpPr>
          <p:cNvPr id="126" name="“"/>
          <p:cNvSpPr txBox="1"/>
          <p:nvPr>
            <p:ph type="body" sz="quarter" idx="16"/>
          </p:nvPr>
        </p:nvSpPr>
        <p:spPr>
          <a:xfrm>
            <a:off x="6113659" y="2565400"/>
            <a:ext cx="779541" cy="14097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 defTabSz="647700">
              <a:spcBef>
                <a:spcPts val="0"/>
              </a:spcBef>
              <a:buClrTx/>
              <a:buSzTx/>
              <a:buNone/>
              <a:defRPr spc="180" sz="9000">
                <a:latin typeface="Baskerville SemiBold"/>
                <a:ea typeface="Baskerville SemiBold"/>
                <a:cs typeface="Baskerville SemiBold"/>
                <a:sym typeface="Baskerville SemiBold"/>
              </a:defRPr>
            </a:lvl1pPr>
          </a:lstStyle>
          <a:p>
            <a:pPr/>
            <a:r>
              <a:t>“</a:t>
            </a:r>
          </a:p>
        </p:txBody>
      </p:sp>
      <p:sp>
        <p:nvSpPr>
          <p:cNvPr id="127" name="Slide Number"/>
          <p:cNvSpPr txBox="1"/>
          <p:nvPr>
            <p:ph type="sldNum" sz="quarter" idx="2"/>
          </p:nvPr>
        </p:nvSpPr>
        <p:spPr>
          <a:xfrm>
            <a:off x="6338817" y="9235547"/>
            <a:ext cx="327168" cy="33760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Image"/>
          <p:cNvSpPr/>
          <p:nvPr>
            <p:ph type="pic" idx="13"/>
          </p:nvPr>
        </p:nvSpPr>
        <p:spPr>
          <a:xfrm>
            <a:off x="-5645" y="0"/>
            <a:ext cx="13004801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lide Number"/>
          <p:cNvSpPr txBox="1"/>
          <p:nvPr>
            <p:ph type="sldNum" sz="quarter" idx="2"/>
          </p:nvPr>
        </p:nvSpPr>
        <p:spPr>
          <a:xfrm>
            <a:off x="6338817" y="9235547"/>
            <a:ext cx="327168" cy="33760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 Alt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lide Number"/>
          <p:cNvSpPr txBox="1"/>
          <p:nvPr>
            <p:ph type="sldNum" sz="quarter" idx="2"/>
          </p:nvPr>
        </p:nvSpPr>
        <p:spPr>
          <a:xfrm>
            <a:off x="6338817" y="9235547"/>
            <a:ext cx="327168" cy="33760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Horizontal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/>
          <p:nvPr>
            <p:ph type="pic" idx="13"/>
          </p:nvPr>
        </p:nvSpPr>
        <p:spPr>
          <a:xfrm>
            <a:off x="533400" y="3479800"/>
            <a:ext cx="11938000" cy="5765800"/>
          </a:xfrm>
          <a:prstGeom prst="rect">
            <a:avLst/>
          </a:prstGeom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1" name="Title Text"/>
          <p:cNvSpPr txBox="1"/>
          <p:nvPr>
            <p:ph type="title"/>
          </p:nvPr>
        </p:nvSpPr>
        <p:spPr>
          <a:xfrm>
            <a:off x="673100" y="1168400"/>
            <a:ext cx="11658600" cy="1333500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 spc="148" sz="74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sz="quarter" idx="1"/>
          </p:nvPr>
        </p:nvSpPr>
        <p:spPr>
          <a:xfrm>
            <a:off x="673100" y="508000"/>
            <a:ext cx="11658600" cy="67310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79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1pPr>
            <a:lvl2pPr marL="0" indent="0" algn="ctr">
              <a:spcBef>
                <a:spcPts val="0"/>
              </a:spcBef>
              <a:buClrTx/>
              <a:buSzTx/>
              <a:buNone/>
              <a:defRPr cap="all" spc="79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2pPr>
            <a:lvl3pPr marL="0" indent="0" algn="ctr">
              <a:spcBef>
                <a:spcPts val="0"/>
              </a:spcBef>
              <a:buClrTx/>
              <a:buSzTx/>
              <a:buNone/>
              <a:defRPr cap="all" spc="79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3pPr>
            <a:lvl4pPr marL="0" indent="0" algn="ctr">
              <a:spcBef>
                <a:spcPts val="0"/>
              </a:spcBef>
              <a:buClrTx/>
              <a:buSzTx/>
              <a:buNone/>
              <a:defRPr cap="all" spc="79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4pPr>
            <a:lvl5pPr marL="0" indent="0" algn="ctr">
              <a:spcBef>
                <a:spcPts val="0"/>
              </a:spcBef>
              <a:buClrTx/>
              <a:buSzTx/>
              <a:buNone/>
              <a:defRPr cap="all" spc="79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Horizontal Alt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Image"/>
          <p:cNvSpPr/>
          <p:nvPr>
            <p:ph type="pic" idx="13"/>
          </p:nvPr>
        </p:nvSpPr>
        <p:spPr>
          <a:xfrm>
            <a:off x="876300" y="2330450"/>
            <a:ext cx="11277600" cy="6477000"/>
          </a:xfrm>
          <a:prstGeom prst="rect">
            <a:avLst/>
          </a:prstGeom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1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2" name="Body Level One…"/>
          <p:cNvSpPr txBox="1"/>
          <p:nvPr>
            <p:ph type="body" sz="quarter" idx="1"/>
          </p:nvPr>
        </p:nvSpPr>
        <p:spPr>
          <a:xfrm>
            <a:off x="673100" y="1320800"/>
            <a:ext cx="11658600" cy="49530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SzTx/>
              <a:buNone/>
              <a:defRPr cap="all" spc="234" sz="2600">
                <a:latin typeface="+mn-lt"/>
                <a:ea typeface="+mn-ea"/>
                <a:cs typeface="+mn-cs"/>
                <a:sym typeface="Futura"/>
              </a:defRPr>
            </a:lvl1pPr>
            <a:lvl2pPr marL="0" indent="0" algn="ctr">
              <a:spcBef>
                <a:spcPts val="0"/>
              </a:spcBef>
              <a:buSzTx/>
              <a:buNone/>
              <a:defRPr cap="all" spc="234" sz="2600">
                <a:latin typeface="+mn-lt"/>
                <a:ea typeface="+mn-ea"/>
                <a:cs typeface="+mn-cs"/>
                <a:sym typeface="Futura"/>
              </a:defRPr>
            </a:lvl2pPr>
            <a:lvl3pPr marL="0" indent="0" algn="ctr">
              <a:spcBef>
                <a:spcPts val="0"/>
              </a:spcBef>
              <a:buSzTx/>
              <a:buNone/>
              <a:defRPr cap="all" spc="234" sz="2600">
                <a:latin typeface="+mn-lt"/>
                <a:ea typeface="+mn-ea"/>
                <a:cs typeface="+mn-cs"/>
                <a:sym typeface="Futura"/>
              </a:defRPr>
            </a:lvl3pPr>
            <a:lvl4pPr marL="0" indent="0" algn="ctr">
              <a:spcBef>
                <a:spcPts val="0"/>
              </a:spcBef>
              <a:buSzTx/>
              <a:buNone/>
              <a:defRPr cap="all" spc="234" sz="2600">
                <a:latin typeface="+mn-lt"/>
                <a:ea typeface="+mn-ea"/>
                <a:cs typeface="+mn-cs"/>
                <a:sym typeface="Futura"/>
              </a:defRPr>
            </a:lvl4pPr>
            <a:lvl5pPr marL="0" indent="0" algn="ctr">
              <a:spcBef>
                <a:spcPts val="0"/>
              </a:spcBef>
              <a:buSzTx/>
              <a:buNone/>
              <a:defRPr cap="all" spc="234" sz="2600">
                <a:latin typeface="+mn-lt"/>
                <a:ea typeface="+mn-ea"/>
                <a:cs typeface="+mn-cs"/>
                <a:sym typeface="Futur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Center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itle Text"/>
          <p:cNvSpPr txBox="1"/>
          <p:nvPr>
            <p:ph type="title"/>
          </p:nvPr>
        </p:nvSpPr>
        <p:spPr>
          <a:xfrm>
            <a:off x="673100" y="3086100"/>
            <a:ext cx="11658600" cy="3568700"/>
          </a:xfrm>
          <a:prstGeom prst="rect">
            <a:avLst/>
          </a:prstGeom>
        </p:spPr>
        <p:txBody>
          <a:bodyPr anchor="ctr"/>
          <a:lstStyle>
            <a:lvl1pPr>
              <a:defRPr spc="208" sz="104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Center Alt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/>
          <p:nvPr>
            <p:ph type="title"/>
          </p:nvPr>
        </p:nvSpPr>
        <p:spPr>
          <a:xfrm>
            <a:off x="673100" y="3086100"/>
            <a:ext cx="11658600" cy="3568700"/>
          </a:xfrm>
          <a:prstGeom prst="rect">
            <a:avLst/>
          </a:prstGeom>
        </p:spPr>
        <p:txBody>
          <a:bodyPr anchor="ctr"/>
          <a:lstStyle>
            <a:lvl1pPr>
              <a:defRPr spc="208" sz="10400"/>
            </a:lvl1pPr>
          </a:lstStyle>
          <a:p>
            <a:pPr/>
            <a:r>
              <a:t>Title Text</a:t>
            </a:r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Vertical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Image"/>
          <p:cNvSpPr/>
          <p:nvPr>
            <p:ph type="pic" sz="half" idx="13"/>
          </p:nvPr>
        </p:nvSpPr>
        <p:spPr>
          <a:xfrm>
            <a:off x="6191619" y="1082886"/>
            <a:ext cx="5880101" cy="7747001"/>
          </a:xfrm>
          <a:prstGeom prst="rect">
            <a:avLst/>
          </a:prstGeom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57" name="Title Text"/>
          <p:cNvSpPr txBox="1"/>
          <p:nvPr>
            <p:ph type="title"/>
          </p:nvPr>
        </p:nvSpPr>
        <p:spPr>
          <a:xfrm>
            <a:off x="673100" y="4191000"/>
            <a:ext cx="4889500" cy="3581400"/>
          </a:xfrm>
          <a:prstGeom prst="rect">
            <a:avLst/>
          </a:prstGeom>
        </p:spPr>
        <p:txBody>
          <a:bodyPr/>
          <a:lstStyle>
            <a:lvl1pPr algn="l">
              <a:lnSpc>
                <a:spcPct val="80000"/>
              </a:lnSpc>
              <a:defRPr spc="148" sz="7400"/>
            </a:lvl1pPr>
          </a:lstStyle>
          <a:p>
            <a:pPr/>
            <a:r>
              <a:t>Title Text</a:t>
            </a:r>
          </a:p>
        </p:txBody>
      </p:sp>
      <p:sp>
        <p:nvSpPr>
          <p:cNvPr id="58" name="Body Level One…"/>
          <p:cNvSpPr txBox="1"/>
          <p:nvPr>
            <p:ph type="body" sz="quarter" idx="1"/>
          </p:nvPr>
        </p:nvSpPr>
        <p:spPr>
          <a:xfrm>
            <a:off x="673100" y="2844800"/>
            <a:ext cx="4889500" cy="1358900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0"/>
              </a:spcBef>
              <a:buClrTx/>
              <a:buSzTx/>
              <a:buNone/>
              <a:defRPr cap="all" spc="79" sz="4000">
                <a:latin typeface="+mn-lt"/>
                <a:ea typeface="+mn-ea"/>
                <a:cs typeface="+mn-cs"/>
                <a:sym typeface="Futura"/>
              </a:defRPr>
            </a:lvl1pPr>
            <a:lvl2pPr marL="0" indent="0">
              <a:spcBef>
                <a:spcPts val="0"/>
              </a:spcBef>
              <a:buClrTx/>
              <a:buSzTx/>
              <a:buNone/>
              <a:defRPr cap="all" spc="79" sz="4000">
                <a:latin typeface="+mn-lt"/>
                <a:ea typeface="+mn-ea"/>
                <a:cs typeface="+mn-cs"/>
                <a:sym typeface="Futura"/>
              </a:defRPr>
            </a:lvl2pPr>
            <a:lvl3pPr marL="0" indent="0">
              <a:spcBef>
                <a:spcPts val="0"/>
              </a:spcBef>
              <a:buClrTx/>
              <a:buSzTx/>
              <a:buNone/>
              <a:defRPr cap="all" spc="79" sz="4000">
                <a:latin typeface="+mn-lt"/>
                <a:ea typeface="+mn-ea"/>
                <a:cs typeface="+mn-cs"/>
                <a:sym typeface="Futura"/>
              </a:defRPr>
            </a:lvl3pPr>
            <a:lvl4pPr marL="0" indent="0">
              <a:spcBef>
                <a:spcPts val="0"/>
              </a:spcBef>
              <a:buClrTx/>
              <a:buSzTx/>
              <a:buNone/>
              <a:defRPr cap="all" spc="79" sz="4000">
                <a:latin typeface="+mn-lt"/>
                <a:ea typeface="+mn-ea"/>
                <a:cs typeface="+mn-cs"/>
                <a:sym typeface="Futura"/>
              </a:defRPr>
            </a:lvl4pPr>
            <a:lvl5pPr marL="0" indent="0">
              <a:spcBef>
                <a:spcPts val="0"/>
              </a:spcBef>
              <a:buClrTx/>
              <a:buSzTx/>
              <a:buNone/>
              <a:defRPr cap="all" spc="79" sz="4000">
                <a:latin typeface="+mn-lt"/>
                <a:ea typeface="+mn-ea"/>
                <a:cs typeface="+mn-cs"/>
                <a:sym typeface="Futur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donec quis nunc"/>
          <p:cNvSpPr txBox="1"/>
          <p:nvPr>
            <p:ph type="body" sz="quarter" idx="13"/>
          </p:nvPr>
        </p:nvSpPr>
        <p:spPr>
          <a:xfrm>
            <a:off x="673100" y="1320800"/>
            <a:ext cx="11658600" cy="5362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234" sz="2600"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pPr/>
            <a:r>
              <a:t>donec quis nunc</a:t>
            </a:r>
          </a:p>
        </p:txBody>
      </p:sp>
      <p:sp>
        <p:nvSpPr>
          <p:cNvPr id="67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donec quis nunc"/>
          <p:cNvSpPr txBox="1"/>
          <p:nvPr>
            <p:ph type="body" sz="quarter" idx="13"/>
          </p:nvPr>
        </p:nvSpPr>
        <p:spPr>
          <a:xfrm>
            <a:off x="673100" y="1320800"/>
            <a:ext cx="11658600" cy="5362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234" sz="2600"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pPr/>
            <a:r>
              <a:t>donec quis nunc</a:t>
            </a:r>
          </a:p>
        </p:txBody>
      </p:sp>
      <p:sp>
        <p:nvSpPr>
          <p:cNvPr id="7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77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8" name="Slide Number"/>
          <p:cNvSpPr txBox="1"/>
          <p:nvPr>
            <p:ph type="sldNum" sz="quarter" idx="2"/>
          </p:nvPr>
        </p:nvSpPr>
        <p:spPr>
          <a:xfrm>
            <a:off x="6338817" y="9235547"/>
            <a:ext cx="327168" cy="33760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Image"/>
          <p:cNvSpPr/>
          <p:nvPr>
            <p:ph type="pic" sz="half" idx="13"/>
          </p:nvPr>
        </p:nvSpPr>
        <p:spPr>
          <a:xfrm>
            <a:off x="6172200" y="2324089"/>
            <a:ext cx="5943600" cy="6568573"/>
          </a:xfrm>
          <a:prstGeom prst="rect">
            <a:avLst/>
          </a:prstGeom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86" name="donec quis nunc"/>
          <p:cNvSpPr txBox="1"/>
          <p:nvPr>
            <p:ph type="body" sz="quarter" idx="14"/>
          </p:nvPr>
        </p:nvSpPr>
        <p:spPr>
          <a:xfrm>
            <a:off x="673100" y="1320800"/>
            <a:ext cx="11658600" cy="5362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234" sz="2600"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pPr/>
            <a:r>
              <a:t>donec quis nunc</a:t>
            </a:r>
          </a:p>
        </p:txBody>
      </p:sp>
      <p:sp>
        <p:nvSpPr>
          <p:cNvPr id="87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88" name="Body Level One…"/>
          <p:cNvSpPr txBox="1"/>
          <p:nvPr>
            <p:ph type="body" sz="half" idx="1"/>
          </p:nvPr>
        </p:nvSpPr>
        <p:spPr>
          <a:xfrm>
            <a:off x="673100" y="2603500"/>
            <a:ext cx="4775200" cy="6019800"/>
          </a:xfrm>
          <a:prstGeom prst="rect">
            <a:avLst/>
          </a:prstGeom>
        </p:spPr>
        <p:txBody>
          <a:bodyPr/>
          <a:lstStyle>
            <a:lvl1pPr>
              <a:spcBef>
                <a:spcPts val="2800"/>
              </a:spcBef>
              <a:defRPr spc="48" sz="2400"/>
            </a:lvl1pPr>
            <a:lvl2pPr>
              <a:spcBef>
                <a:spcPts val="2800"/>
              </a:spcBef>
              <a:defRPr spc="48" sz="2400"/>
            </a:lvl2pPr>
            <a:lvl3pPr>
              <a:spcBef>
                <a:spcPts val="2800"/>
              </a:spcBef>
              <a:defRPr spc="48" sz="2400"/>
            </a:lvl3pPr>
            <a:lvl4pPr>
              <a:spcBef>
                <a:spcPts val="2800"/>
              </a:spcBef>
              <a:defRPr spc="48" sz="2400"/>
            </a:lvl4pPr>
            <a:lvl5pPr>
              <a:spcBef>
                <a:spcPts val="2800"/>
              </a:spcBef>
              <a:defRPr spc="48" sz="2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9" name="Slide Number"/>
          <p:cNvSpPr txBox="1"/>
          <p:nvPr>
            <p:ph type="sldNum" sz="quarter" idx="2"/>
          </p:nvPr>
        </p:nvSpPr>
        <p:spPr>
          <a:xfrm>
            <a:off x="6338817" y="9235547"/>
            <a:ext cx="327168" cy="33760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16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673100" y="584200"/>
            <a:ext cx="11658600" cy="749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673100" y="2387600"/>
            <a:ext cx="11658600" cy="6451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6338817" y="9234278"/>
            <a:ext cx="327168" cy="33760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cap="all" spc="28" sz="1400">
                <a:solidFill>
                  <a:srgbClr val="9A958E"/>
                </a:solidFill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</p:sldLayoutIdLst>
  <p:transition xmlns:p14="http://schemas.microsoft.com/office/powerpoint/2010/main" spd="med" advClick="1"/>
  <p:txStyles>
    <p:titleStyle>
      <a:lvl1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1pPr>
      <a:lvl2pPr marL="0" marR="0" indent="3429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2pPr>
      <a:lvl3pPr marL="0" marR="0" indent="6858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3pPr>
      <a:lvl4pPr marL="0" marR="0" indent="10287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4pPr>
      <a:lvl5pPr marL="0" marR="0" indent="13716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5pPr>
      <a:lvl6pPr marL="0" marR="0" indent="17145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6pPr>
      <a:lvl7pPr marL="0" marR="0" indent="20574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7pPr>
      <a:lvl8pPr marL="0" marR="0" indent="24003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8pPr>
      <a:lvl9pPr marL="0" marR="0" indent="27432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9pPr>
    </p:titleStyle>
    <p:bodyStyle>
      <a:lvl1pPr marL="381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1pPr>
      <a:lvl2pPr marL="762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2pPr>
      <a:lvl3pPr marL="1143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3pPr>
      <a:lvl4pPr marL="1524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4pPr>
      <a:lvl5pPr marL="1905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5pPr>
      <a:lvl6pPr marL="2286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6pPr>
      <a:lvl7pPr marL="2667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7pPr>
      <a:lvl8pPr marL="3048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8pPr>
      <a:lvl9pPr marL="3429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9pPr>
    </p:bodyStyle>
    <p:otherStyle>
      <a:lvl1pPr marL="0" marR="0" indent="0" algn="ct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1pPr>
      <a:lvl2pPr marL="0" marR="0" indent="228600" algn="ct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2pPr>
      <a:lvl3pPr marL="0" marR="0" indent="457200" algn="ct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3pPr>
      <a:lvl4pPr marL="0" marR="0" indent="685800" algn="ct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4pPr>
      <a:lvl5pPr marL="0" marR="0" indent="914400" algn="ct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5pPr>
      <a:lvl6pPr marL="0" marR="0" indent="1143000" algn="ct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6pPr>
      <a:lvl7pPr marL="0" marR="0" indent="1371600" algn="ct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7pPr>
      <a:lvl8pPr marL="0" marR="0" indent="1600200" algn="ct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8pPr>
      <a:lvl9pPr marL="0" marR="0" indent="1828800" algn="ct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tif"/><Relationship Id="rId4" Type="http://schemas.openxmlformats.org/officeDocument/2006/relationships/image" Target="../media/image8.tif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9.tif"/><Relationship Id="rId3" Type="http://schemas.openxmlformats.org/officeDocument/2006/relationships/image" Target="../media/image10.tif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tif"/><Relationship Id="rId4" Type="http://schemas.openxmlformats.org/officeDocument/2006/relationships/image" Target="../media/image12.tif"/><Relationship Id="rId5" Type="http://schemas.openxmlformats.org/officeDocument/2006/relationships/image" Target="../media/image13.tif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.tif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tif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tif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.tif"/><Relationship Id="rId3" Type="http://schemas.openxmlformats.org/officeDocument/2006/relationships/image" Target="../media/image5.tif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tif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Beating the drop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Beating the drop</a:t>
            </a:r>
          </a:p>
        </p:txBody>
      </p:sp>
      <p:sp>
        <p:nvSpPr>
          <p:cNvPr id="159" name="Dean Wan - GA Data science final project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>
            <a:lvl1pPr defTabSz="425195">
              <a:defRPr spc="200" sz="5022"/>
            </a:lvl1pPr>
          </a:lstStyle>
          <a:p>
            <a:pPr/>
            <a:r>
              <a:t>Dean Wan - GA Data science final project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Picking the best model for our needs and data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Picking the best model for our needs and data</a:t>
            </a:r>
          </a:p>
        </p:txBody>
      </p:sp>
      <p:sp>
        <p:nvSpPr>
          <p:cNvPr id="202" name="MOdel Selec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2627">
              <a:defRPr spc="79" sz="3959"/>
            </a:lvl1pPr>
          </a:lstStyle>
          <a:p>
            <a:pPr/>
            <a:r>
              <a:t>MOdel Selection</a:t>
            </a:r>
          </a:p>
        </p:txBody>
      </p:sp>
      <p:sp>
        <p:nvSpPr>
          <p:cNvPr id="203" name="Problem Type: Supervised learning regression problem (estimating a market value)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None/>
              <a:defRPr spc="48" sz="2400"/>
            </a:pPr>
            <a:r>
              <a:rPr>
                <a:latin typeface="Avenir Heavy"/>
                <a:ea typeface="Avenir Heavy"/>
                <a:cs typeface="Avenir Heavy"/>
                <a:sym typeface="Avenir Heavy"/>
              </a:rPr>
              <a:t>Problem Type:</a:t>
            </a:r>
            <a:br/>
            <a:r>
              <a:t>Supervised learning regression problem (estimating a market value).</a:t>
            </a:r>
          </a:p>
          <a:p>
            <a:pPr>
              <a:defRPr spc="48" sz="2400"/>
            </a:pPr>
            <a:r>
              <a:t>Ordinary Least Squares Linear Regression (inc. Regularisation)</a:t>
            </a:r>
          </a:p>
          <a:p>
            <a:pPr>
              <a:defRPr spc="48" sz="2400"/>
            </a:pPr>
            <a:r>
              <a:t>Random Forest Regression</a:t>
            </a:r>
          </a:p>
          <a:p>
            <a:pPr>
              <a:defRPr spc="48" sz="2400"/>
            </a:pPr>
            <a:r>
              <a:t>Support Vector Regression</a:t>
            </a:r>
          </a:p>
          <a:p>
            <a:pPr marL="0" indent="0">
              <a:buClrTx/>
              <a:buSzTx/>
              <a:buNone/>
              <a:defRPr spc="48" sz="2400"/>
            </a:pPr>
            <a:r>
              <a:rPr>
                <a:latin typeface="Avenir Heavy"/>
                <a:ea typeface="Avenir Heavy"/>
                <a:cs typeface="Avenir Heavy"/>
                <a:sym typeface="Avenir Heavy"/>
              </a:rPr>
              <a:t>Success Criterion:</a:t>
            </a:r>
            <a:br>
              <a:rPr>
                <a:latin typeface="Avenir Heavy"/>
                <a:ea typeface="Avenir Heavy"/>
                <a:cs typeface="Avenir Heavy"/>
                <a:sym typeface="Avenir Heavy"/>
              </a:rPr>
            </a:br>
            <a:r>
              <a:t>The 10-Fold Cross Validated average Mean Square Error (using R2 score where available as a secondary measure of success).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Linear Regression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Linear Regression</a:t>
            </a:r>
          </a:p>
        </p:txBody>
      </p:sp>
      <p:sp>
        <p:nvSpPr>
          <p:cNvPr id="206" name="MOdel Selec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2627">
              <a:defRPr spc="79" sz="3959"/>
            </a:lvl1pPr>
          </a:lstStyle>
          <a:p>
            <a:pPr/>
            <a:r>
              <a:t>MOdel Selection</a:t>
            </a:r>
          </a:p>
        </p:txBody>
      </p:sp>
      <p:sp>
        <p:nvSpPr>
          <p:cNvPr id="207" name="What is it? Predicting an output based on input (independent) variables, assuming there is a linear relationship between the input and output (dependent) variable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None/>
            </a:pPr>
            <a:r>
              <a:rPr spc="52" sz="2600" u="sng"/>
              <a:t>What is it?</a:t>
            </a:r>
            <a:br>
              <a:rPr>
                <a:latin typeface="Avenir Book Oblique"/>
                <a:ea typeface="Avenir Book Oblique"/>
                <a:cs typeface="Avenir Book Oblique"/>
                <a:sym typeface="Avenir Book Oblique"/>
              </a:rPr>
            </a:br>
            <a:r>
              <a:t>Predicting an output based on input (independent) variables, assuming there is a linear relationship between the input and output (dependent) variable. </a:t>
            </a:r>
          </a:p>
          <a:p>
            <a:pPr marL="0" indent="0">
              <a:buClrTx/>
              <a:buSzTx/>
              <a:buNone/>
            </a:pPr>
            <a:r>
              <a:rPr spc="52" sz="2600" u="sng"/>
              <a:t>Procedure</a:t>
            </a:r>
            <a:br>
              <a:rPr spc="52" sz="2600" u="sng">
                <a:latin typeface="Avenir Book Oblique"/>
                <a:ea typeface="Avenir Book Oblique"/>
                <a:cs typeface="Avenir Book Oblique"/>
                <a:sym typeface="Avenir Book Oblique"/>
              </a:rPr>
            </a:br>
            <a:r>
              <a:rPr spc="52" sz="2600"/>
              <a:t>1)</a:t>
            </a:r>
            <a:r>
              <a:t> Divide players into broad positional groups</a:t>
            </a:r>
            <a:br/>
            <a:r>
              <a:t>2) Select the right features (domain knowledge, collinearity, RFE) </a:t>
            </a:r>
            <a:br/>
            <a:r>
              <a:t>3) Plug these variables into a dataframe.</a:t>
            </a:r>
            <a:br/>
            <a:r>
              <a:t>4) Train-Test Split</a:t>
            </a:r>
            <a:br/>
            <a:r>
              <a:t>5) Apply LinearRegression() in scikit-learn</a:t>
            </a:r>
            <a:br/>
            <a:r>
              <a:t>6) Assess MSE</a:t>
            </a:r>
            <a:br/>
            <a:r>
              <a:t>7) Optimise via feature elimination/regularisation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Linear Regression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Linear Regression</a:t>
            </a:r>
          </a:p>
        </p:txBody>
      </p:sp>
      <p:sp>
        <p:nvSpPr>
          <p:cNvPr id="210" name="MOdel Selec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2627">
              <a:defRPr spc="79" sz="3959"/>
            </a:lvl1pPr>
          </a:lstStyle>
          <a:p>
            <a:pPr/>
            <a:r>
              <a:t>MOdel Selection</a:t>
            </a:r>
          </a:p>
        </p:txBody>
      </p:sp>
      <p:sp>
        <p:nvSpPr>
          <p:cNvPr id="211" name="Optimisations &gt; Feature Removal (Domain knowledge, collinearity, RFECV) &gt; Regularisation   Results &gt; The average 10-Fold CV MSE across the 4 different positional groups for base OLS between 0.11 and 0.19.…"/>
          <p:cNvSpPr txBox="1"/>
          <p:nvPr>
            <p:ph type="body" sz="half" idx="1"/>
          </p:nvPr>
        </p:nvSpPr>
        <p:spPr>
          <a:xfrm>
            <a:off x="673100" y="2026138"/>
            <a:ext cx="4775201" cy="7174524"/>
          </a:xfrm>
          <a:prstGeom prst="rect">
            <a:avLst/>
          </a:prstGeom>
        </p:spPr>
        <p:txBody>
          <a:bodyPr/>
          <a:lstStyle/>
          <a:p>
            <a:pPr marL="0" indent="0" defTabSz="438911">
              <a:spcBef>
                <a:spcPts val="2600"/>
              </a:spcBef>
              <a:buClrTx/>
              <a:buSzTx/>
              <a:buNone/>
              <a:defRPr spc="46" sz="2304">
                <a:latin typeface="Avenir Book Oblique"/>
                <a:ea typeface="Avenir Book Oblique"/>
                <a:cs typeface="Avenir Book Oblique"/>
                <a:sym typeface="Avenir Book Oblique"/>
              </a:defRPr>
            </a:pPr>
            <a:r>
              <a:rPr u="sng">
                <a:latin typeface="Avenir Medium"/>
                <a:ea typeface="Avenir Medium"/>
                <a:cs typeface="Avenir Medium"/>
                <a:sym typeface="Avenir Medium"/>
              </a:rPr>
              <a:t>Optimisations</a:t>
            </a:r>
            <a:br/>
            <a:r>
              <a:rPr>
                <a:latin typeface="Avenir Medium"/>
                <a:ea typeface="Avenir Medium"/>
                <a:cs typeface="Avenir Medium"/>
                <a:sym typeface="Avenir Medium"/>
              </a:rPr>
              <a:t>&gt; Feature Removal (Domain knowledge, collinearity, RFECV)</a:t>
            </a:r>
            <a:br>
              <a:rPr>
                <a:latin typeface="Avenir Medium"/>
                <a:ea typeface="Avenir Medium"/>
                <a:cs typeface="Avenir Medium"/>
                <a:sym typeface="Avenir Medium"/>
              </a:rPr>
            </a:br>
            <a:r>
              <a:rPr>
                <a:latin typeface="Avenir Medium"/>
                <a:ea typeface="Avenir Medium"/>
                <a:cs typeface="Avenir Medium"/>
                <a:sym typeface="Avenir Medium"/>
              </a:rPr>
              <a:t>&gt; Regularisation </a:t>
            </a:r>
            <a:br>
              <a:rPr>
                <a:latin typeface="Avenir Medium"/>
                <a:ea typeface="Avenir Medium"/>
                <a:cs typeface="Avenir Medium"/>
                <a:sym typeface="Avenir Medium"/>
              </a:rPr>
            </a:br>
            <a:br>
              <a:rPr>
                <a:latin typeface="Avenir Medium"/>
                <a:ea typeface="Avenir Medium"/>
                <a:cs typeface="Avenir Medium"/>
                <a:sym typeface="Avenir Medium"/>
              </a:rPr>
            </a:br>
            <a:r>
              <a:rPr u="sng"/>
              <a:t>Results</a:t>
            </a:r>
            <a:br/>
            <a:r>
              <a:t>&gt; </a:t>
            </a:r>
            <a:r>
              <a:t>The average 10-Fold CV MSE across the 4 different positional groups for base OLS between </a:t>
            </a:r>
            <a:r>
              <a:rPr i="1">
                <a:latin typeface="Avenir Heavy"/>
                <a:ea typeface="Avenir Heavy"/>
                <a:cs typeface="Avenir Heavy"/>
                <a:sym typeface="Avenir Heavy"/>
              </a:rPr>
              <a:t>0.11 and 0.19.</a:t>
            </a:r>
          </a:p>
          <a:p>
            <a:pPr marL="0" indent="0" defTabSz="438911">
              <a:spcBef>
                <a:spcPts val="2600"/>
              </a:spcBef>
              <a:buClrTx/>
              <a:buSzTx/>
              <a:buNone/>
              <a:defRPr spc="46" sz="2304"/>
            </a:pPr>
            <a:r>
              <a:t>&gt; Regularisation and RFE didn’t make a notable impact on MSE, except for Goalkeepers!</a:t>
            </a:r>
          </a:p>
          <a:p>
            <a:pPr marL="0" indent="0" defTabSz="438911">
              <a:spcBef>
                <a:spcPts val="2600"/>
              </a:spcBef>
              <a:buClrTx/>
              <a:buSzTx/>
              <a:buNone/>
              <a:defRPr spc="46" sz="2304" u="sng"/>
            </a:pPr>
            <a:r>
              <a:t>Conclusion</a:t>
            </a:r>
            <a:br/>
            <a:r>
              <a:rPr u="none"/>
              <a:t>Reasonable predictive power for an intuitively simple model.</a:t>
            </a:r>
          </a:p>
        </p:txBody>
      </p:sp>
      <p:pic>
        <p:nvPicPr>
          <p:cNvPr id="212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933033" y="2124811"/>
            <a:ext cx="6421934" cy="3487699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</p:pic>
      <p:pic>
        <p:nvPicPr>
          <p:cNvPr id="213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948349" y="5730488"/>
            <a:ext cx="6391302" cy="3366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Random Forest Regression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Random Forest Regression</a:t>
            </a:r>
          </a:p>
        </p:txBody>
      </p:sp>
      <p:sp>
        <p:nvSpPr>
          <p:cNvPr id="218" name="MOdel Selec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2627">
              <a:defRPr spc="79" sz="3959"/>
            </a:lvl1pPr>
          </a:lstStyle>
          <a:p>
            <a:pPr/>
            <a:r>
              <a:t>MOdel Selection</a:t>
            </a:r>
          </a:p>
        </p:txBody>
      </p:sp>
      <p:sp>
        <p:nvSpPr>
          <p:cNvPr id="219" name="What is it? Random Forest Regression uses the principles of decision trees. The Random Forest creates many decision trees by bootstrapping and random feature selection to create a more accurate regression model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None/>
              <a:defRPr spc="58" sz="2900" u="sng"/>
            </a:pPr>
            <a:r>
              <a:t>What is it?</a:t>
            </a:r>
            <a:br/>
            <a:r>
              <a:rPr u="none"/>
              <a:t>Random Forest Regression uses the principles of decision trees. The Random Forest creates many decision trees by bootstrapping and random feature selection to create a more accurate regression model.</a:t>
            </a:r>
            <a:endParaRPr u="none"/>
          </a:p>
          <a:p>
            <a:pPr marL="0" indent="0">
              <a:buClrTx/>
              <a:buSzTx/>
              <a:buNone/>
              <a:defRPr spc="58" sz="2900" u="sng"/>
            </a:pPr>
            <a:r>
              <a:t>Procedure</a:t>
            </a:r>
            <a:br/>
            <a:r>
              <a:rPr u="none"/>
              <a:t>1. Break dataset up into positional groups</a:t>
            </a:r>
            <a:br>
              <a:rPr u="none"/>
            </a:br>
            <a:r>
              <a:rPr u="none"/>
              <a:t>2. Train-Test Split</a:t>
            </a:r>
            <a:br>
              <a:rPr u="none"/>
            </a:br>
            <a:r>
              <a:rPr u="none"/>
              <a:t>3. Run Random Forest Regression using default inputs</a:t>
            </a:r>
            <a:br>
              <a:rPr u="none"/>
            </a:br>
            <a:r>
              <a:rPr u="none"/>
              <a:t>4. Optimise hyper-parameters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RANDOM FOREST Regression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RANDOM FOREST Regression</a:t>
            </a:r>
          </a:p>
        </p:txBody>
      </p:sp>
      <p:sp>
        <p:nvSpPr>
          <p:cNvPr id="224" name="MOdel Selec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2627">
              <a:defRPr spc="79" sz="3959"/>
            </a:lvl1pPr>
          </a:lstStyle>
          <a:p>
            <a:pPr/>
            <a:r>
              <a:t>MOdel Selection</a:t>
            </a:r>
          </a:p>
        </p:txBody>
      </p:sp>
      <p:sp>
        <p:nvSpPr>
          <p:cNvPr id="225" name="Optimisations GridSearchCV the following: &gt; Number of trees for the Random Forest &gt; Number of features &gt; Samples required for a leaf (i.e. end result)…"/>
          <p:cNvSpPr txBox="1"/>
          <p:nvPr>
            <p:ph type="body" sz="half" idx="1"/>
          </p:nvPr>
        </p:nvSpPr>
        <p:spPr>
          <a:xfrm>
            <a:off x="673099" y="2387600"/>
            <a:ext cx="4783827" cy="6734014"/>
          </a:xfrm>
          <a:prstGeom prst="rect">
            <a:avLst/>
          </a:prstGeom>
        </p:spPr>
        <p:txBody>
          <a:bodyPr/>
          <a:lstStyle/>
          <a:p>
            <a:pPr marL="0" indent="0" defTabSz="452627">
              <a:spcBef>
                <a:spcPts val="3300"/>
              </a:spcBef>
              <a:buClrTx/>
              <a:buSzTx/>
              <a:buNone/>
              <a:defRPr spc="43" sz="2178">
                <a:latin typeface="Avenir Book Oblique"/>
                <a:ea typeface="Avenir Book Oblique"/>
                <a:cs typeface="Avenir Book Oblique"/>
                <a:sym typeface="Avenir Book Oblique"/>
              </a:defRPr>
            </a:pPr>
            <a:r>
              <a:rPr u="sng">
                <a:latin typeface="Avenir Medium"/>
                <a:ea typeface="Avenir Medium"/>
                <a:cs typeface="Avenir Medium"/>
                <a:sym typeface="Avenir Medium"/>
              </a:rPr>
              <a:t>Optimisations</a:t>
            </a:r>
            <a:br>
              <a:rPr u="sng">
                <a:latin typeface="Avenir Medium"/>
                <a:ea typeface="Avenir Medium"/>
                <a:cs typeface="Avenir Medium"/>
                <a:sym typeface="Avenir Medium"/>
              </a:rPr>
            </a:br>
            <a:r>
              <a:rPr>
                <a:latin typeface="Avenir Medium"/>
                <a:ea typeface="Avenir Medium"/>
                <a:cs typeface="Avenir Medium"/>
                <a:sym typeface="Avenir Medium"/>
              </a:rPr>
              <a:t>GridSearchCV the following:</a:t>
            </a:r>
            <a:br>
              <a:rPr>
                <a:latin typeface="Avenir Medium"/>
                <a:ea typeface="Avenir Medium"/>
                <a:cs typeface="Avenir Medium"/>
                <a:sym typeface="Avenir Medium"/>
              </a:rPr>
            </a:br>
            <a:r>
              <a:rPr>
                <a:latin typeface="Avenir Medium"/>
                <a:ea typeface="Avenir Medium"/>
                <a:cs typeface="Avenir Medium"/>
                <a:sym typeface="Avenir Medium"/>
              </a:rPr>
              <a:t>&gt; Number of trees for the Random Forest</a:t>
            </a:r>
            <a:br>
              <a:rPr>
                <a:latin typeface="Avenir Medium"/>
                <a:ea typeface="Avenir Medium"/>
                <a:cs typeface="Avenir Medium"/>
                <a:sym typeface="Avenir Medium"/>
              </a:rPr>
            </a:br>
            <a:r>
              <a:rPr>
                <a:latin typeface="Avenir Medium"/>
                <a:ea typeface="Avenir Medium"/>
                <a:cs typeface="Avenir Medium"/>
                <a:sym typeface="Avenir Medium"/>
              </a:rPr>
              <a:t>&gt; Number of features</a:t>
            </a:r>
            <a:br>
              <a:rPr>
                <a:latin typeface="Avenir Medium"/>
                <a:ea typeface="Avenir Medium"/>
                <a:cs typeface="Avenir Medium"/>
                <a:sym typeface="Avenir Medium"/>
              </a:rPr>
            </a:br>
            <a:r>
              <a:rPr>
                <a:latin typeface="Avenir Medium"/>
                <a:ea typeface="Avenir Medium"/>
                <a:cs typeface="Avenir Medium"/>
                <a:sym typeface="Avenir Medium"/>
              </a:rPr>
              <a:t>&gt; Samples required for a leaf (i.e. end result)</a:t>
            </a:r>
            <a:endParaRPr>
              <a:latin typeface="Avenir Medium"/>
              <a:ea typeface="Avenir Medium"/>
              <a:cs typeface="Avenir Medium"/>
              <a:sym typeface="Avenir Medium"/>
            </a:endParaRPr>
          </a:p>
          <a:p>
            <a:pPr marL="0" indent="0" defTabSz="452627">
              <a:spcBef>
                <a:spcPts val="3300"/>
              </a:spcBef>
              <a:buClrTx/>
              <a:buSzTx/>
              <a:buNone/>
              <a:defRPr spc="43" sz="2178"/>
            </a:pPr>
            <a:r>
              <a:rPr u="sng"/>
              <a:t>Results</a:t>
            </a:r>
            <a:br>
              <a:rPr>
                <a:latin typeface="Avenir Book Oblique"/>
                <a:ea typeface="Avenir Book Oblique"/>
                <a:cs typeface="Avenir Book Oblique"/>
                <a:sym typeface="Avenir Book Oblique"/>
              </a:rPr>
            </a:br>
            <a:r>
              <a:t>Average 10-Fold CV MSE </a:t>
            </a:r>
            <a:r>
              <a:rPr>
                <a:latin typeface="Avenir Heavy"/>
                <a:ea typeface="Avenir Heavy"/>
                <a:cs typeface="Avenir Heavy"/>
                <a:sym typeface="Avenir Heavy"/>
              </a:rPr>
              <a:t>~0.14, </a:t>
            </a:r>
            <a:r>
              <a:t>a notable improvement on the optimised Linear Regression model</a:t>
            </a:r>
          </a:p>
          <a:p>
            <a:pPr marL="0" indent="0" defTabSz="452627">
              <a:spcBef>
                <a:spcPts val="3300"/>
              </a:spcBef>
              <a:buClrTx/>
              <a:buSzTx/>
              <a:buNone/>
              <a:defRPr spc="43" sz="2178" u="sng"/>
            </a:pPr>
            <a:r>
              <a:t>Conclusion</a:t>
            </a:r>
            <a:br/>
            <a:r>
              <a:rPr u="none"/>
              <a:t>An improvement on the Linear Regression model - we’re able to deduce relative feature importance.</a:t>
            </a:r>
          </a:p>
        </p:txBody>
      </p:sp>
      <p:pic>
        <p:nvPicPr>
          <p:cNvPr id="22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914401" y="2088741"/>
            <a:ext cx="6641207" cy="322813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</p:pic>
      <p:pic>
        <p:nvPicPr>
          <p:cNvPr id="227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880271" y="5504415"/>
            <a:ext cx="6641206" cy="357744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upport vector Regression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Support vector Regression</a:t>
            </a:r>
          </a:p>
        </p:txBody>
      </p:sp>
      <p:sp>
        <p:nvSpPr>
          <p:cNvPr id="230" name="MOdel Selec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2627">
              <a:defRPr spc="79" sz="3959"/>
            </a:lvl1pPr>
          </a:lstStyle>
          <a:p>
            <a:pPr/>
            <a:r>
              <a:t>MOdel Selection</a:t>
            </a:r>
          </a:p>
        </p:txBody>
      </p:sp>
      <p:sp>
        <p:nvSpPr>
          <p:cNvPr id="231" name="What is it? We draw a line (hyperplane) that splits up data into groups (usually more dimensions)…"/>
          <p:cNvSpPr txBox="1"/>
          <p:nvPr>
            <p:ph type="body" sz="half" idx="1"/>
          </p:nvPr>
        </p:nvSpPr>
        <p:spPr>
          <a:xfrm>
            <a:off x="673100" y="2387600"/>
            <a:ext cx="6505435" cy="6451600"/>
          </a:xfrm>
          <a:prstGeom prst="rect">
            <a:avLst/>
          </a:prstGeom>
        </p:spPr>
        <p:txBody>
          <a:bodyPr/>
          <a:lstStyle/>
          <a:p>
            <a:pPr marL="0" indent="0" defTabSz="374904">
              <a:spcBef>
                <a:spcPts val="2700"/>
              </a:spcBef>
              <a:buClrTx/>
              <a:buSzTx/>
              <a:buNone/>
              <a:defRPr spc="50" sz="2542" u="sng"/>
            </a:pPr>
            <a:r>
              <a:t>What is it?</a:t>
            </a:r>
            <a:br>
              <a:rPr>
                <a:latin typeface="Avenir Heavy"/>
                <a:ea typeface="Avenir Heavy"/>
                <a:cs typeface="Avenir Heavy"/>
                <a:sym typeface="Avenir Heavy"/>
              </a:rPr>
            </a:br>
            <a:r>
              <a:rPr u="none"/>
              <a:t>We draw a line (hyperplane) that splits up data into groups (usually more dimensions)</a:t>
            </a:r>
            <a:endParaRPr u="none"/>
          </a:p>
          <a:p>
            <a:pPr marL="0" indent="0" defTabSz="374904">
              <a:spcBef>
                <a:spcPts val="2700"/>
              </a:spcBef>
              <a:buClrTx/>
              <a:buSzTx/>
              <a:buNone/>
              <a:defRPr spc="50" sz="2542" u="sng"/>
            </a:pPr>
            <a:r>
              <a:rPr u="none"/>
              <a:t>We then transform the data back into the original planes. </a:t>
            </a:r>
          </a:p>
          <a:p>
            <a:pPr marL="0" indent="0" defTabSz="374904">
              <a:spcBef>
                <a:spcPts val="2700"/>
              </a:spcBef>
              <a:buClrTx/>
              <a:buSzTx/>
              <a:buNone/>
              <a:defRPr spc="50" sz="2542"/>
            </a:pPr>
            <a:r>
              <a:rPr u="sng"/>
              <a:t>Procedure</a:t>
            </a:r>
            <a:br>
              <a:rPr u="sng"/>
            </a:br>
            <a:r>
              <a:t>1. Break dataset up into positional groups</a:t>
            </a:r>
            <a:br/>
            <a:r>
              <a:t>2. Normalise data via standard-scalar</a:t>
            </a:r>
            <a:br/>
            <a:r>
              <a:t>3. Train-Test Split</a:t>
            </a:r>
            <a:br/>
            <a:r>
              <a:t>4. Run SVR using default inputs, but vary the kernels</a:t>
            </a:r>
            <a:br/>
            <a:r>
              <a:t>5. Optimise hyper-parameters</a:t>
            </a:r>
          </a:p>
        </p:txBody>
      </p:sp>
      <p:pic>
        <p:nvPicPr>
          <p:cNvPr id="232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199954" y="2372959"/>
            <a:ext cx="3636957" cy="1667299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</p:pic>
      <p:pic>
        <p:nvPicPr>
          <p:cNvPr id="233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199954" y="4633635"/>
            <a:ext cx="3636957" cy="182709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</p:pic>
      <p:sp>
        <p:nvSpPr>
          <p:cNvPr id="234" name="Line"/>
          <p:cNvSpPr/>
          <p:nvPr/>
        </p:nvSpPr>
        <p:spPr>
          <a:xfrm>
            <a:off x="10018432" y="4102003"/>
            <a:ext cx="1" cy="469887"/>
          </a:xfrm>
          <a:prstGeom prst="line">
            <a:avLst/>
          </a:prstGeom>
          <a:ln w="50800">
            <a:solidFill>
              <a:schemeClr val="accent5">
                <a:alpha val="75000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pic>
        <p:nvPicPr>
          <p:cNvPr id="235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247475" y="7054109"/>
            <a:ext cx="3636957" cy="179973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</p:pic>
      <p:sp>
        <p:nvSpPr>
          <p:cNvPr id="236" name="Line"/>
          <p:cNvSpPr/>
          <p:nvPr/>
        </p:nvSpPr>
        <p:spPr>
          <a:xfrm>
            <a:off x="10018432" y="6522477"/>
            <a:ext cx="1" cy="469888"/>
          </a:xfrm>
          <a:prstGeom prst="line">
            <a:avLst/>
          </a:prstGeom>
          <a:ln w="50800">
            <a:solidFill>
              <a:schemeClr val="accent5">
                <a:alpha val="75000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Futura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upport vector Regression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Support vector Regression</a:t>
            </a:r>
          </a:p>
        </p:txBody>
      </p:sp>
      <p:sp>
        <p:nvSpPr>
          <p:cNvPr id="241" name="MOdel Selec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2627">
              <a:defRPr spc="79" sz="3959"/>
            </a:lvl1pPr>
          </a:lstStyle>
          <a:p>
            <a:pPr/>
            <a:r>
              <a:t>MOdel Selection</a:t>
            </a:r>
          </a:p>
        </p:txBody>
      </p:sp>
      <p:sp>
        <p:nvSpPr>
          <p:cNvPr id="242" name="Optimisations 1) Kernel type - i.e. influences the way the transformation of the data occurs  2) Regularisation (via GridSearchCV)     a) ‘C’ - cost of misclassification     b) γ -  Distance of points considered     c) ϵ - The ‘margin’  Results Significant improvement in 10-Fold CV average MSE, between 0.06 and 0.105, at the cost of explanatory power.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None/>
              <a:defRPr spc="52" sz="2600" u="sng"/>
            </a:pPr>
            <a:r>
              <a:t>Optimisations</a:t>
            </a:r>
            <a:br/>
            <a:r>
              <a:rPr u="none"/>
              <a:t>1) Kernel type - i.e. influences the way the transformation of the data occurs</a:t>
            </a:r>
            <a:br>
              <a:rPr u="none"/>
            </a:br>
            <a:br>
              <a:rPr u="none"/>
            </a:br>
            <a:r>
              <a:rPr u="none"/>
              <a:t>2) Regularisation (via GridSearchCV)</a:t>
            </a:r>
            <a:br>
              <a:rPr u="none"/>
            </a:br>
            <a:r>
              <a:rPr u="none"/>
              <a:t>    a) ‘C’ - cost of misclassification</a:t>
            </a:r>
            <a:br>
              <a:rPr u="none"/>
            </a:br>
            <a:r>
              <a:rPr u="none"/>
              <a:t>    b) γ -  Distance of points considered</a:t>
            </a:r>
            <a:br>
              <a:rPr u="none"/>
            </a:br>
            <a:r>
              <a:rPr u="none"/>
              <a:t>    c) ϵ - The ‘margin’</a:t>
            </a:r>
            <a:br>
              <a:rPr u="none"/>
            </a:br>
            <a:br>
              <a:rPr u="none"/>
            </a:br>
            <a:r>
              <a:t>Results</a:t>
            </a:r>
            <a:br/>
            <a:r>
              <a:rPr u="none"/>
              <a:t>Significant improvement in 10-Fold CV average MSE, between </a:t>
            </a:r>
            <a:r>
              <a:rPr u="none">
                <a:latin typeface="Avenir Heavy"/>
                <a:ea typeface="Avenir Heavy"/>
                <a:cs typeface="Avenir Heavy"/>
                <a:sym typeface="Avenir Heavy"/>
              </a:rPr>
              <a:t>0.06</a:t>
            </a:r>
            <a:r>
              <a:rPr u="none"/>
              <a:t> </a:t>
            </a:r>
            <a:r>
              <a:rPr u="none">
                <a:latin typeface="Avenir Heavy"/>
                <a:ea typeface="Avenir Heavy"/>
                <a:cs typeface="Avenir Heavy"/>
                <a:sym typeface="Avenir Heavy"/>
              </a:rPr>
              <a:t>and 0.105, </a:t>
            </a:r>
            <a:r>
              <a:rPr u="none"/>
              <a:t>at the cost of explanatory power.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Which was the best model?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Which was the best model?</a:t>
            </a:r>
          </a:p>
        </p:txBody>
      </p:sp>
      <p:sp>
        <p:nvSpPr>
          <p:cNvPr id="247" name="Conclus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2627">
              <a:defRPr spc="79" sz="3959"/>
            </a:lvl1pPr>
          </a:lstStyle>
          <a:p>
            <a:pPr/>
            <a:r>
              <a:t>Conclusion</a:t>
            </a:r>
          </a:p>
        </p:txBody>
      </p:sp>
      <p:sp>
        <p:nvSpPr>
          <p:cNvPr id="248" name="The Support Vector Regression model consistently provided the lowest 10-Fold CV average MSE:  &gt; 0.064 for Forwards (RBF Kernel) &gt; 0.09 for Midfielders (RBF Kernel) &gt; 0.08 for Defenders (RBF Kernel) &gt; 0.105 for Goalkeepers (Linear Kernel)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None/>
              <a:defRPr spc="48" sz="2400"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t>The Support Vector Regression model consistently provided the lowest 10-Fold CV average MSE:</a:t>
            </a:r>
            <a:br/>
            <a:br/>
            <a:r>
              <a:rPr>
                <a:latin typeface="Avenir Medium"/>
                <a:ea typeface="Avenir Medium"/>
                <a:cs typeface="Avenir Medium"/>
                <a:sym typeface="Avenir Medium"/>
              </a:rPr>
              <a:t>&gt;</a:t>
            </a:r>
            <a:r>
              <a:t> </a:t>
            </a:r>
            <a:r>
              <a:rPr>
                <a:latin typeface="Avenir Medium"/>
                <a:ea typeface="Avenir Medium"/>
                <a:cs typeface="Avenir Medium"/>
                <a:sym typeface="Avenir Medium"/>
              </a:rPr>
              <a:t>0.064 for Forwards (RBF Kernel)</a:t>
            </a:r>
            <a:br>
              <a:rPr>
                <a:latin typeface="Avenir Medium"/>
                <a:ea typeface="Avenir Medium"/>
                <a:cs typeface="Avenir Medium"/>
                <a:sym typeface="Avenir Medium"/>
              </a:rPr>
            </a:br>
            <a:r>
              <a:rPr>
                <a:latin typeface="Avenir Medium"/>
                <a:ea typeface="Avenir Medium"/>
                <a:cs typeface="Avenir Medium"/>
                <a:sym typeface="Avenir Medium"/>
              </a:rPr>
              <a:t>&gt; 0.09 for Midfielders (RBF Kernel)</a:t>
            </a:r>
            <a:br>
              <a:rPr>
                <a:latin typeface="Avenir Medium"/>
                <a:ea typeface="Avenir Medium"/>
                <a:cs typeface="Avenir Medium"/>
                <a:sym typeface="Avenir Medium"/>
              </a:rPr>
            </a:br>
            <a:r>
              <a:rPr>
                <a:latin typeface="Avenir Medium"/>
                <a:ea typeface="Avenir Medium"/>
                <a:cs typeface="Avenir Medium"/>
                <a:sym typeface="Avenir Medium"/>
              </a:rPr>
              <a:t>&gt; 0.08 for Defenders (RBF Kernel)</a:t>
            </a:r>
            <a:br>
              <a:rPr>
                <a:latin typeface="Avenir Medium"/>
                <a:ea typeface="Avenir Medium"/>
                <a:cs typeface="Avenir Medium"/>
                <a:sym typeface="Avenir Medium"/>
              </a:rPr>
            </a:br>
            <a:r>
              <a:rPr>
                <a:latin typeface="Avenir Medium"/>
                <a:ea typeface="Avenir Medium"/>
                <a:cs typeface="Avenir Medium"/>
                <a:sym typeface="Avenir Medium"/>
              </a:rPr>
              <a:t>&gt; 0.105 for Goalkeepers (Linear Kernel)</a:t>
            </a:r>
          </a:p>
          <a:p>
            <a:pPr marL="0" indent="0">
              <a:buClrTx/>
              <a:buSzTx/>
              <a:buNone/>
              <a:defRPr spc="48" sz="2400"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t>The tradeoff is explanatory power - not necessarily an issue when we know it’s a combination of player abilities that makes them valuable, not necessarily one at the cost of another. </a:t>
            </a:r>
            <a:b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Building a squad that could beat the drop on minimal money"/>
          <p:cNvSpPr txBox="1"/>
          <p:nvPr>
            <p:ph type="body" idx="13"/>
          </p:nvPr>
        </p:nvSpPr>
        <p:spPr>
          <a:xfrm>
            <a:off x="673100" y="1320800"/>
            <a:ext cx="11658600" cy="533400"/>
          </a:xfrm>
          <a:prstGeom prst="rect">
            <a:avLst/>
          </a:prstGeom>
        </p:spPr>
        <p:txBody>
          <a:bodyPr/>
          <a:lstStyle>
            <a:lvl1pPr>
              <a:defRPr spc="198" sz="2200"/>
            </a:lvl1pPr>
          </a:lstStyle>
          <a:p>
            <a:pPr/>
            <a:r>
              <a:t>Building a squad that could beat the drop on minimal money</a:t>
            </a:r>
          </a:p>
        </p:txBody>
      </p:sp>
      <p:sp>
        <p:nvSpPr>
          <p:cNvPr id="162" name="Beating the drop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2627">
              <a:defRPr spc="79" sz="3959"/>
            </a:lvl1pPr>
          </a:lstStyle>
          <a:p>
            <a:pPr/>
            <a:r>
              <a:t>Beating the drop</a:t>
            </a:r>
          </a:p>
        </p:txBody>
      </p:sp>
      <p:sp>
        <p:nvSpPr>
          <p:cNvPr id="163" name="Scrape Web Data from a horrible website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65759" indent="-365759" defTabSz="438911">
              <a:spcBef>
                <a:spcPts val="3200"/>
              </a:spcBef>
              <a:defRPr spc="65" sz="3264"/>
            </a:pPr>
            <a:r>
              <a:t>Scrape Web Data from a horrible website.</a:t>
            </a:r>
          </a:p>
          <a:p>
            <a:pPr marL="365759" indent="-365759" defTabSz="438911">
              <a:spcBef>
                <a:spcPts val="3200"/>
              </a:spcBef>
              <a:defRPr spc="65" sz="3264"/>
            </a:pPr>
            <a:r>
              <a:t>Create model that links player stats to game stats.</a:t>
            </a:r>
          </a:p>
          <a:p>
            <a:pPr marL="365759" indent="-365759" defTabSz="438911">
              <a:spcBef>
                <a:spcPts val="3200"/>
              </a:spcBef>
              <a:defRPr spc="65" sz="3264"/>
            </a:pPr>
            <a:r>
              <a:t>Remove collinearity with other players and team strategy</a:t>
            </a:r>
          </a:p>
          <a:p>
            <a:pPr marL="365759" indent="-365759" defTabSz="438911">
              <a:spcBef>
                <a:spcPts val="3200"/>
              </a:spcBef>
              <a:defRPr spc="65" sz="3264"/>
            </a:pPr>
            <a:r>
              <a:t>Predict how much each player is worth</a:t>
            </a:r>
          </a:p>
          <a:p>
            <a:pPr marL="365759" indent="-365759" defTabSz="438911">
              <a:spcBef>
                <a:spcPts val="3200"/>
              </a:spcBef>
              <a:defRPr spc="65" sz="3264"/>
            </a:pPr>
            <a:r>
              <a:t>Predict game stats from player stats</a:t>
            </a:r>
          </a:p>
          <a:p>
            <a:pPr marL="365759" indent="-365759" defTabSz="438911">
              <a:spcBef>
                <a:spcPts val="3200"/>
              </a:spcBef>
              <a:defRPr spc="65" sz="3264"/>
            </a:pPr>
            <a:r>
              <a:t>Predict how many points a team can get off these players</a:t>
            </a:r>
          </a:p>
        </p:txBody>
      </p:sp>
      <p:grpSp>
        <p:nvGrpSpPr>
          <p:cNvPr id="166" name="Group"/>
          <p:cNvGrpSpPr/>
          <p:nvPr/>
        </p:nvGrpSpPr>
        <p:grpSpPr>
          <a:xfrm>
            <a:off x="-47477" y="-126903"/>
            <a:ext cx="13099754" cy="10007406"/>
            <a:chOff x="0" y="-1"/>
            <a:chExt cx="13099753" cy="10007404"/>
          </a:xfrm>
        </p:grpSpPr>
        <p:sp>
          <p:nvSpPr>
            <p:cNvPr id="164" name="Rectangle"/>
            <p:cNvSpPr/>
            <p:nvPr/>
          </p:nvSpPr>
          <p:spPr>
            <a:xfrm rot="18420000">
              <a:off x="6352812" y="-3049136"/>
              <a:ext cx="394132" cy="16105674"/>
            </a:xfrm>
            <a:prstGeom prst="rect">
              <a:avLst/>
            </a:pr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cap="all" spc="32" sz="16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Futura"/>
                </a:defRPr>
              </a:pPr>
            </a:p>
          </p:txBody>
        </p:sp>
        <p:sp>
          <p:nvSpPr>
            <p:cNvPr id="165" name="Rectangle"/>
            <p:cNvSpPr/>
            <p:nvPr/>
          </p:nvSpPr>
          <p:spPr>
            <a:xfrm rot="3180000">
              <a:off x="6286378" y="-2862581"/>
              <a:ext cx="394132" cy="15739206"/>
            </a:xfrm>
            <a:prstGeom prst="rect">
              <a:avLst/>
            </a:pr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cap="all" spc="32" sz="16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Futura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66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Transfer GM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Transfer GM</a:t>
            </a:r>
          </a:p>
        </p:txBody>
      </p:sp>
      <p:sp>
        <p:nvSpPr>
          <p:cNvPr id="169" name="Dean Wan - GA Data science final project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>
            <a:lvl1pPr defTabSz="425195">
              <a:defRPr spc="200" sz="5022"/>
            </a:lvl1pPr>
          </a:lstStyle>
          <a:p>
            <a:pPr/>
            <a:r>
              <a:t>Dean Wan - GA Data science final project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Art, science and speculation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Art, science and speculation</a:t>
            </a:r>
          </a:p>
        </p:txBody>
      </p:sp>
      <p:sp>
        <p:nvSpPr>
          <p:cNvPr id="172" name="How much is a player worth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2627">
              <a:defRPr spc="79" sz="3959"/>
            </a:lvl1pPr>
          </a:lstStyle>
          <a:p>
            <a:pPr/>
            <a:r>
              <a:t>How much is a player worth?</a:t>
            </a:r>
          </a:p>
        </p:txBody>
      </p:sp>
      <p:sp>
        <p:nvSpPr>
          <p:cNvPr id="173" name="Personnel recruitment is critical.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pc="64" sz="3200"/>
            </a:pPr>
            <a:r>
              <a:t>Personnel recruitment is critical.</a:t>
            </a:r>
          </a:p>
          <a:p>
            <a:pPr>
              <a:defRPr spc="64" sz="3200"/>
            </a:pPr>
            <a:r>
              <a:t>How much should you pay for a player?</a:t>
            </a:r>
          </a:p>
          <a:p>
            <a:pPr>
              <a:defRPr spc="64" sz="3200"/>
            </a:pPr>
            <a:r>
              <a:t>What factors influence price?</a:t>
            </a:r>
          </a:p>
          <a:p>
            <a:pPr>
              <a:defRPr spc="64" sz="3200"/>
            </a:pPr>
            <a:r>
              <a:t>What exactly are you paying for?</a:t>
            </a:r>
          </a:p>
        </p:txBody>
      </p:sp>
      <p:pic>
        <p:nvPicPr>
          <p:cNvPr id="17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80287" y="2662460"/>
            <a:ext cx="6527426" cy="590188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Art, sciencE and speculation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Art, sciencE and speculation</a:t>
            </a:r>
          </a:p>
        </p:txBody>
      </p:sp>
      <p:sp>
        <p:nvSpPr>
          <p:cNvPr id="177" name="How much is a player worth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2627">
              <a:defRPr spc="79" sz="3959"/>
            </a:lvl1pPr>
          </a:lstStyle>
          <a:p>
            <a:pPr/>
            <a:r>
              <a:t>How much is a player worth?</a:t>
            </a:r>
          </a:p>
        </p:txBody>
      </p:sp>
      <p:sp>
        <p:nvSpPr>
          <p:cNvPr id="178" name="The Challenge: Given a player’s ratings for a number of key skills at a given point in time, can we predict their market value?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None/>
              <a:defRPr spc="64" sz="3200"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t>The Challenge:</a:t>
            </a:r>
            <a:br>
              <a:rPr>
                <a:latin typeface="Avenir Medium"/>
                <a:ea typeface="Avenir Medium"/>
                <a:cs typeface="Avenir Medium"/>
                <a:sym typeface="Avenir Medium"/>
              </a:rPr>
            </a:br>
            <a:r>
              <a:rPr>
                <a:latin typeface="Avenir Medium"/>
                <a:ea typeface="Avenir Medium"/>
                <a:cs typeface="Avenir Medium"/>
                <a:sym typeface="Avenir Medium"/>
              </a:rPr>
              <a:t>Given a player’s ratings for a number of key skills at a given point in time, can we predict their market value?</a:t>
            </a:r>
          </a:p>
          <a:p>
            <a:pPr marL="0" indent="0">
              <a:buClrTx/>
              <a:buSzTx/>
              <a:buNone/>
              <a:defRPr spc="64" sz="3200"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t>The Hypothesis</a:t>
            </a:r>
            <a:br/>
            <a:r>
              <a:rPr>
                <a:latin typeface="Avenir Medium"/>
                <a:ea typeface="Avenir Medium"/>
                <a:cs typeface="Avenir Medium"/>
                <a:sym typeface="Avenir Medium"/>
              </a:rPr>
              <a:t>Players with higher market values will have higher ratings for key statistics for their respective position - i.e. finishing for forwards, vision &amp; passing for midfielders, tackling for defenders and reflexes for goalkeepers.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The art of Being ZEN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art of Being ZEN</a:t>
            </a:r>
          </a:p>
        </p:txBody>
      </p:sp>
      <p:sp>
        <p:nvSpPr>
          <p:cNvPr id="183" name="Data Collec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2627">
              <a:defRPr spc="79" sz="3959"/>
            </a:lvl1pPr>
          </a:lstStyle>
          <a:p>
            <a:pPr/>
            <a:r>
              <a:t>Data Collection</a:t>
            </a:r>
          </a:p>
        </p:txBody>
      </p:sp>
      <p:pic>
        <p:nvPicPr>
          <p:cNvPr id="18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73491" y="3136322"/>
            <a:ext cx="8857818" cy="4296043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The art of Minor Annoyances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art of Minor Annoyances</a:t>
            </a:r>
          </a:p>
        </p:txBody>
      </p:sp>
      <p:sp>
        <p:nvSpPr>
          <p:cNvPr id="187" name="Data Cleaning &amp; Wrangl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2627">
              <a:defRPr spc="79" sz="3959"/>
            </a:lvl1pPr>
          </a:lstStyle>
          <a:p>
            <a:pPr/>
            <a:r>
              <a:t>Data Cleaning &amp; Wrangling</a:t>
            </a:r>
          </a:p>
        </p:txBody>
      </p:sp>
      <p:pic>
        <p:nvPicPr>
          <p:cNvPr id="18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71328" y="2706187"/>
            <a:ext cx="9262144" cy="603583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Niggles everywhere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Niggles everywhere</a:t>
            </a:r>
          </a:p>
        </p:txBody>
      </p:sp>
      <p:sp>
        <p:nvSpPr>
          <p:cNvPr id="191" name="Data cleaning and wrangl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2627">
              <a:defRPr spc="79" sz="3959"/>
            </a:lvl1pPr>
          </a:lstStyle>
          <a:p>
            <a:pPr/>
            <a:r>
              <a:t>Data cleaning and wrangling</a:t>
            </a:r>
          </a:p>
        </p:txBody>
      </p:sp>
      <p:sp>
        <p:nvSpPr>
          <p:cNvPr id="192" name="Looping through dataframes &amp; applying ‘if’ logic.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marL="335279" indent="-335279" defTabSz="402336">
              <a:spcBef>
                <a:spcPts val="2400"/>
              </a:spcBef>
              <a:defRPr spc="52" sz="2640"/>
            </a:pPr>
            <a:r>
              <a:t>Looping through dataframes &amp; applying ‘if’ logic.</a:t>
            </a:r>
          </a:p>
          <a:p>
            <a:pPr marL="335279" indent="-335279" defTabSz="402336">
              <a:spcBef>
                <a:spcPts val="2400"/>
              </a:spcBef>
              <a:defRPr spc="52" sz="2640"/>
            </a:pPr>
            <a:r>
              <a:t>40MB CSV - some preprocessing required.</a:t>
            </a:r>
          </a:p>
          <a:p>
            <a:pPr marL="335279" indent="-335279" defTabSz="402336">
              <a:spcBef>
                <a:spcPts val="2400"/>
              </a:spcBef>
              <a:defRPr spc="52" sz="2640"/>
            </a:pPr>
            <a:r>
              <a:t>Python isn’t multilingual, encoding is a pain.</a:t>
            </a:r>
          </a:p>
          <a:p>
            <a:pPr marL="335279" indent="-335279" defTabSz="402336">
              <a:spcBef>
                <a:spcPts val="2400"/>
              </a:spcBef>
              <a:defRPr spc="52" sz="2640"/>
            </a:pPr>
            <a:r>
              <a:t>Normalising skewed data</a:t>
            </a:r>
          </a:p>
          <a:p>
            <a:pPr marL="335279" indent="-335279" defTabSz="402336">
              <a:spcBef>
                <a:spcPts val="2400"/>
              </a:spcBef>
              <a:defRPr spc="52" sz="2640"/>
            </a:pPr>
            <a:r>
              <a:t>Over 50 features per player</a:t>
            </a:r>
          </a:p>
        </p:txBody>
      </p:sp>
      <p:pic>
        <p:nvPicPr>
          <p:cNvPr id="19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04465" y="2103961"/>
            <a:ext cx="5879070" cy="3132224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</p:pic>
      <p:pic>
        <p:nvPicPr>
          <p:cNvPr id="194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204465" y="6006645"/>
            <a:ext cx="5879070" cy="312786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</p:pic>
      <p:sp>
        <p:nvSpPr>
          <p:cNvPr id="195" name="Line"/>
          <p:cNvSpPr/>
          <p:nvPr/>
        </p:nvSpPr>
        <p:spPr>
          <a:xfrm flipH="1">
            <a:off x="9266604" y="5249978"/>
            <a:ext cx="1" cy="742875"/>
          </a:xfrm>
          <a:prstGeom prst="line">
            <a:avLst/>
          </a:prstGeom>
          <a:ln w="63500">
            <a:solidFill>
              <a:schemeClr val="accent5">
                <a:alpha val="75000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Futura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Picking the best model for our needs and data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Picking the best model for our needs and data</a:t>
            </a:r>
          </a:p>
        </p:txBody>
      </p:sp>
      <p:sp>
        <p:nvSpPr>
          <p:cNvPr id="198" name="Model selec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2627">
              <a:defRPr spc="79" sz="3959"/>
            </a:lvl1pPr>
          </a:lstStyle>
          <a:p>
            <a:pPr/>
            <a:r>
              <a:t>Model selection</a:t>
            </a:r>
          </a:p>
        </p:txBody>
      </p:sp>
      <p:pic>
        <p:nvPicPr>
          <p:cNvPr id="19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60500" y="2623195"/>
            <a:ext cx="10083800" cy="51562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theme/_rels/theme1.xml.rels><?xml version="1.0" encoding="UTF-8"?>
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?>
<Relationships xmlns="http://schemas.openxmlformats.org/package/2006/relationships"><Relationship Id="rId1" Type="http://schemas.openxmlformats.org/officeDocument/2006/relationships/image" Target="../media/image1.png"/></Relationships>

</file>

<file path=ppt/theme/theme1.xml><?xml version="1.0" encoding="utf-8"?>
<a:theme xmlns:a="http://schemas.openxmlformats.org/drawingml/2006/main" xmlns:r="http://schemas.openxmlformats.org/officeDocument/2006/relationships" name="New_Template8">
  <a:themeElements>
    <a:clrScheme name="New_Template8">
      <a:dk1>
        <a:srgbClr val="5B5854"/>
      </a:dk1>
      <a:lt1>
        <a:srgbClr val="072B5B"/>
      </a:lt1>
      <a:dk2>
        <a:srgbClr val="5B5854"/>
      </a:dk2>
      <a:lt2>
        <a:srgbClr val="C9C3BA"/>
      </a:lt2>
      <a:accent1>
        <a:srgbClr val="708CA5"/>
      </a:accent1>
      <a:accent2>
        <a:srgbClr val="80A7A7"/>
      </a:accent2>
      <a:accent3>
        <a:srgbClr val="98A66D"/>
      </a:accent3>
      <a:accent4>
        <a:srgbClr val="CF9E5B"/>
      </a:accent4>
      <a:accent5>
        <a:srgbClr val="C87C6D"/>
      </a:accent5>
      <a:accent6>
        <a:srgbClr val="837B9A"/>
      </a:accent6>
      <a:hlink>
        <a:srgbClr val="0000FF"/>
      </a:hlink>
      <a:folHlink>
        <a:srgbClr val="FF00FF"/>
      </a:folHlink>
    </a:clrScheme>
    <a:fontScheme name="New_Template8">
      <a:majorFont>
        <a:latin typeface="Futura"/>
        <a:ea typeface="Futura"/>
        <a:cs typeface="Futura"/>
      </a:majorFont>
      <a:minorFont>
        <a:latin typeface="Futura"/>
        <a:ea typeface="Futura"/>
        <a:cs typeface="Futura"/>
      </a:minorFont>
    </a:fontScheme>
    <a:fmtScheme name="New_Template8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all" i="0" spc="32" strike="noStrike" sz="1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Futur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5">
              <a:alpha val="75000"/>
            </a:schemeClr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t" upright="0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B5854"/>
            </a:solidFill>
            <a:effectLst/>
            <a:uFillTx/>
            <a:latin typeface="Avenir Medium"/>
            <a:ea typeface="Avenir Medium"/>
            <a:cs typeface="Avenir Medium"/>
            <a:sym typeface="Avenir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New_Template8">
  <a:themeElements>
    <a:clrScheme name="New_Template8">
      <a:dk1>
        <a:srgbClr val="000000"/>
      </a:dk1>
      <a:lt1>
        <a:srgbClr val="FFFFFF"/>
      </a:lt1>
      <a:dk2>
        <a:srgbClr val="5B5854"/>
      </a:dk2>
      <a:lt2>
        <a:srgbClr val="C9C3BA"/>
      </a:lt2>
      <a:accent1>
        <a:srgbClr val="708CA5"/>
      </a:accent1>
      <a:accent2>
        <a:srgbClr val="80A7A7"/>
      </a:accent2>
      <a:accent3>
        <a:srgbClr val="98A66D"/>
      </a:accent3>
      <a:accent4>
        <a:srgbClr val="CF9E5B"/>
      </a:accent4>
      <a:accent5>
        <a:srgbClr val="C87C6D"/>
      </a:accent5>
      <a:accent6>
        <a:srgbClr val="837B9A"/>
      </a:accent6>
      <a:hlink>
        <a:srgbClr val="0000FF"/>
      </a:hlink>
      <a:folHlink>
        <a:srgbClr val="FF00FF"/>
      </a:folHlink>
    </a:clrScheme>
    <a:fontScheme name="New_Template8">
      <a:majorFont>
        <a:latin typeface="Futura"/>
        <a:ea typeface="Futura"/>
        <a:cs typeface="Futura"/>
      </a:majorFont>
      <a:minorFont>
        <a:latin typeface="Futura"/>
        <a:ea typeface="Futura"/>
        <a:cs typeface="Futura"/>
      </a:minorFont>
    </a:fontScheme>
    <a:fmtScheme name="New_Template8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all" i="0" spc="32" strike="noStrike" sz="1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Futur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5">
              <a:alpha val="75000"/>
            </a:schemeClr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t" upright="0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B5854"/>
            </a:solidFill>
            <a:effectLst/>
            <a:uFillTx/>
            <a:latin typeface="Avenir Medium"/>
            <a:ea typeface="Avenir Medium"/>
            <a:cs typeface="Avenir Medium"/>
            <a:sym typeface="Avenir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